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13" r:id="rId2"/>
    <p:sldMasterId id="2147483695" r:id="rId3"/>
  </p:sldMasterIdLst>
  <p:notesMasterIdLst>
    <p:notesMasterId r:id="rId17"/>
  </p:notesMasterIdLst>
  <p:sldIdLst>
    <p:sldId id="264" r:id="rId4"/>
    <p:sldId id="311" r:id="rId5"/>
    <p:sldId id="304" r:id="rId6"/>
    <p:sldId id="310" r:id="rId7"/>
    <p:sldId id="315" r:id="rId8"/>
    <p:sldId id="313" r:id="rId9"/>
    <p:sldId id="314" r:id="rId10"/>
    <p:sldId id="316" r:id="rId11"/>
    <p:sldId id="317" r:id="rId12"/>
    <p:sldId id="318" r:id="rId13"/>
    <p:sldId id="319" r:id="rId14"/>
    <p:sldId id="312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648ACE"/>
    <a:srgbClr val="8DC84F"/>
    <a:srgbClr val="E7E6E6"/>
    <a:srgbClr val="9A9A9A"/>
    <a:srgbClr val="000000"/>
    <a:srgbClr val="404040"/>
    <a:srgbClr val="C2B582"/>
    <a:srgbClr val="BC9E5D"/>
    <a:srgbClr val="151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815"/>
  </p:normalViewPr>
  <p:slideViewPr>
    <p:cSldViewPr snapToGrid="0" snapToObjects="1">
      <p:cViewPr varScale="1">
        <p:scale>
          <a:sx n="83" d="100"/>
          <a:sy n="83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kimenetelek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76-4EF3-9451-2A9EC799DF88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76-4EF3-9451-2A9EC799DF88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76-4EF3-9451-2A9EC799DF88}"/>
              </c:ext>
            </c:extLst>
          </c:dPt>
          <c:cat>
            <c:strRef>
              <c:f>Sheet1!$A$2:$A$5</c:f>
              <c:strCache>
                <c:ptCount val="3"/>
                <c:pt idx="0">
                  <c:v>nem éli túl</c:v>
                </c:pt>
                <c:pt idx="1">
                  <c:v>túléli hosszútávon</c:v>
                </c:pt>
                <c:pt idx="2">
                  <c:v>túléli, de kiújul és azt nem éli túl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D2-4AED-B471-EFD774520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42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2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6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5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4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3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0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698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7318E8-703A-BA48-94E1-A34ED2B0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6CFAE2F-D457-D54D-98DE-AFFA939FA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F2D69A-668C-C64F-96BD-D41847949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8F7C07C-AB39-DD48-A6BD-8BE5BB7C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06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E0DD5-FA42-9540-9E85-C87711BB8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9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4FE14-9782-F24F-AAF7-2412D6361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866-7B0F-D24F-A3B2-7610C442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35BEB9-1C26-2341-AB69-AAB37C03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081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34BB3-7602-2C47-A466-6F52D5506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33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56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86EBA-0968-9642-BB27-D1324B637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74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438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469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C4991F-AA6E-004A-A503-3E8A284C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65F41F0-4A8E-9644-B870-18EEFA583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146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8244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ADA934-CF10-584F-ADA7-3750CC5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A5498-60CC-C044-8D47-5D2DBDE57A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BC9E5D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30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5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88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A5761-D429-B04A-9733-2E130C124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4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49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ABC5-90F5-2B43-92CE-FCEA1237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0F7B33-5DE4-E542-B2C7-02EC672566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761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3A58E-836B-5245-B6BB-5425F0704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AD49B3-D0B4-2D40-B5D8-84A546CF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B0CBD62-F547-3044-BFFF-B6405A68A1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021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B62DD3-0690-5E42-8CF2-2A7B35324B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286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0E217-BECC-F54E-9AE8-9C9BE9DB9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1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351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480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5B3AE6-A227-BE4C-9540-F0403DB7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04BB957-5494-AB49-B40D-BF3A6889D8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329C0F-8A39-A546-9B46-50A91765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6C91376-F297-BF48-B1FC-54E4E7F89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44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BA62B47-10A1-3843-8172-B8DA5B45E3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C6D6-6171-8649-B2ED-2939CA2A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579620" y="396240"/>
            <a:ext cx="303276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188B1-F720-F542-B8A9-136104F5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79AA0AC-9570-9047-AE45-03EF8A9947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33428-928D-8E4E-9844-FFCBC123EBA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5"/>
            <a:ext cx="1860924" cy="10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1" r:id="rId2"/>
    <p:sldLayoutId id="2147483682" r:id="rId3"/>
    <p:sldLayoutId id="2147483683" r:id="rId4"/>
    <p:sldLayoutId id="2147483712" r:id="rId5"/>
    <p:sldLayoutId id="2147483684" r:id="rId6"/>
    <p:sldLayoutId id="2147483685" r:id="rId7"/>
    <p:sldLayoutId id="2147483686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D9029-CE71-1445-BA90-9B0325BFA2F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69900" y="365124"/>
            <a:ext cx="1860924" cy="10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BC9E5D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93250-EE10-6042-A579-2EC1C23C3F1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69901" y="365122"/>
            <a:ext cx="1860924" cy="10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www.semanticscholar.org/paper/Inflammatory-breast-cancer:-the-experience-of-at-Goldfarb-Pippen/3530a46bd4d9171aa8aeb864bbf074d9e59675ec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7FD5E-5CA3-B040-B62D-DFCB731DB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2021-2022 I. félév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C7C407E-EE6B-E54E-B10B-509B2CB94ED5}"/>
              </a:ext>
            </a:extLst>
          </p:cNvPr>
          <p:cNvSpPr txBox="1">
            <a:spLocks/>
          </p:cNvSpPr>
          <p:nvPr/>
        </p:nvSpPr>
        <p:spPr>
          <a:xfrm>
            <a:off x="838200" y="4313692"/>
            <a:ext cx="10515600" cy="1938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sz="1600" dirty="0"/>
              <a:t>Cikk szerzői: </a:t>
            </a:r>
            <a:r>
              <a:rPr lang="en-US" sz="1600" dirty="0"/>
              <a:t>Brett L. Ecker Jun Y. Lee</a:t>
            </a:r>
            <a:r>
              <a:rPr lang="hu-HU" sz="1600" dirty="0"/>
              <a:t>, </a:t>
            </a:r>
            <a:r>
              <a:rPr lang="en-US" sz="1600" dirty="0"/>
              <a:t>Christopher J. Sterner, Aaron C. Solomon, Dhruv K. Pant, Fei Shen,</a:t>
            </a:r>
            <a:br>
              <a:rPr lang="en-US" sz="1600" dirty="0"/>
            </a:br>
            <a:r>
              <a:rPr lang="en-US" sz="1600" dirty="0"/>
              <a:t>Javier Peraza, Lauren Vaught, </a:t>
            </a:r>
            <a:r>
              <a:rPr lang="en-US" sz="1600" dirty="0" err="1"/>
              <a:t>Samyukta</a:t>
            </a:r>
            <a:r>
              <a:rPr lang="en-US" sz="1600" dirty="0"/>
              <a:t> </a:t>
            </a:r>
            <a:r>
              <a:rPr lang="en-US" sz="1600" dirty="0" err="1"/>
              <a:t>Mahendra</a:t>
            </a:r>
            <a:r>
              <a:rPr lang="en-US" sz="1600" dirty="0"/>
              <a:t>, George K. Belka, Tien-chi Pan,</a:t>
            </a:r>
            <a:br>
              <a:rPr lang="en-US" sz="1600" dirty="0"/>
            </a:br>
            <a:r>
              <a:rPr lang="en-US" sz="1600" dirty="0"/>
              <a:t>Kathryn H. Schmitz and Lewis A. Chodosh</a:t>
            </a:r>
            <a:endParaRPr lang="hu-HU" sz="1600" dirty="0"/>
          </a:p>
          <a:p>
            <a:endParaRPr lang="hu-HU" sz="1600" dirty="0"/>
          </a:p>
          <a:p>
            <a:r>
              <a:rPr lang="hu-HU" sz="1600" dirty="0"/>
              <a:t>Breast Cancer Research – 2019/41</a:t>
            </a:r>
          </a:p>
          <a:p>
            <a:r>
              <a:rPr lang="hu-HU" sz="1600" dirty="0"/>
              <a:t>https://doi.org/10.1186/s13058-018-1087-7</a:t>
            </a:r>
          </a:p>
          <a:p>
            <a:endParaRPr lang="hu-HU" sz="1600" dirty="0"/>
          </a:p>
          <a:p>
            <a:r>
              <a:rPr lang="hu-HU" sz="1600" dirty="0"/>
              <a:t>Bemutatót készítette: Burian Sándor, AWXYHE</a:t>
            </a:r>
          </a:p>
          <a:p>
            <a:r>
              <a:rPr lang="hu-HU" sz="1600" dirty="0"/>
              <a:t>Orvosi vizsgálatok kiértékelésének mérnökinformatikai alapjai - NBXEB1OMNE/EB1_EA_MS_N_OM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BF6047D-D6DD-4982-BC88-B495F0A65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0008"/>
            <a:ext cx="12192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i="1" dirty="0">
                <a:effectLst/>
                <a:latin typeface="Arial" panose="020B0604020202020204" pitchFamily="34" charset="0"/>
              </a:rPr>
              <a:t>Impact of obesity on breast cancer</a:t>
            </a:r>
            <a:br>
              <a:rPr lang="en-US" sz="4000" i="1" dirty="0"/>
            </a:br>
            <a:r>
              <a:rPr lang="en-US" sz="4000" i="1" dirty="0">
                <a:effectLst/>
                <a:latin typeface="Arial" panose="020B0604020202020204" pitchFamily="34" charset="0"/>
              </a:rPr>
              <a:t>recurrence and minimal residual disease</a:t>
            </a:r>
            <a:r>
              <a:rPr lang="hu-HU" sz="4000" dirty="0"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sz="4000" dirty="0">
                <a:effectLst/>
                <a:latin typeface="Arial" panose="020B0604020202020204" pitchFamily="34" charset="0"/>
              </a:rPr>
              <a:t>című cikk bemutatása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217F-3EA7-4484-A8CB-04BD4A15C8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593424" y="14758"/>
            <a:ext cx="3598575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GMO Populáció VS hagyományos populáció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A7F4F-5F13-4515-AEBC-2D988161CB64}"/>
              </a:ext>
            </a:extLst>
          </p:cNvPr>
          <p:cNvSpPr txBox="1"/>
          <p:nvPr/>
        </p:nvSpPr>
        <p:spPr>
          <a:xfrm flipH="1">
            <a:off x="7505676" y="5864253"/>
            <a:ext cx="441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LFD</a:t>
            </a:r>
            <a:r>
              <a:rPr lang="hu-HU" dirty="0"/>
              <a:t> – diétáztatott</a:t>
            </a:r>
          </a:p>
          <a:p>
            <a:r>
              <a:rPr lang="hu-HU" b="1" dirty="0"/>
              <a:t>HFD Obese  </a:t>
            </a:r>
            <a:r>
              <a:rPr lang="hu-HU" dirty="0"/>
              <a:t>- hízlaló étrenden és elhízott</a:t>
            </a:r>
          </a:p>
          <a:p>
            <a:r>
              <a:rPr lang="hu-HU" b="1" dirty="0"/>
              <a:t>HFD Lean </a:t>
            </a:r>
            <a:r>
              <a:rPr lang="hu-HU" dirty="0"/>
              <a:t>– hízlaló étrenden és nem hízott 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A9CDB-4282-45A4-BA9A-BD0B8AF546FD}"/>
              </a:ext>
            </a:extLst>
          </p:cNvPr>
          <p:cNvSpPr txBox="1"/>
          <p:nvPr/>
        </p:nvSpPr>
        <p:spPr>
          <a:xfrm>
            <a:off x="687171" y="5103674"/>
            <a:ext cx="41859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i="1" dirty="0"/>
              <a:t>„MTB/TAN egerekhez hasonlóan a HFD-nek kitett TAN egerek is elhízottak lettek, ami a testtömeg növekedésében, a testzsír százalékos növekedésében és a megnövekedett glükózszintben nyilvánult meg a sovány kontroll egerekhez képest”</a:t>
            </a:r>
            <a:endParaRPr lang="en-US" i="1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D8679EC-2B92-4891-809C-32B04A879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51"/>
          <a:stretch/>
        </p:blipFill>
        <p:spPr>
          <a:xfrm>
            <a:off x="10131" y="2359158"/>
            <a:ext cx="8860226" cy="1958842"/>
          </a:xfrm>
          <a:prstGeom prst="rect">
            <a:avLst/>
          </a:prstGeom>
        </p:spPr>
      </p:pic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7FFA5D3-E140-43F4-BD07-7DC256D3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7" t="66109" b="-653"/>
          <a:stretch/>
        </p:blipFill>
        <p:spPr>
          <a:xfrm>
            <a:off x="8870840" y="2317841"/>
            <a:ext cx="3322964" cy="20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9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593424" y="14758"/>
            <a:ext cx="3598575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Következtetés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A7F4F-5F13-4515-AEBC-2D988161CB64}"/>
              </a:ext>
            </a:extLst>
          </p:cNvPr>
          <p:cNvSpPr txBox="1"/>
          <p:nvPr/>
        </p:nvSpPr>
        <p:spPr>
          <a:xfrm flipH="1">
            <a:off x="7505676" y="5864253"/>
            <a:ext cx="441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LFD</a:t>
            </a:r>
            <a:r>
              <a:rPr lang="hu-HU" dirty="0"/>
              <a:t> – diétáztatott</a:t>
            </a:r>
          </a:p>
          <a:p>
            <a:r>
              <a:rPr lang="hu-HU" b="1" dirty="0"/>
              <a:t>HFD Obese  </a:t>
            </a:r>
            <a:r>
              <a:rPr lang="hu-HU" dirty="0"/>
              <a:t>- hízlaló étrenden és elhízott</a:t>
            </a:r>
          </a:p>
          <a:p>
            <a:r>
              <a:rPr lang="hu-HU" b="1" dirty="0"/>
              <a:t>HFD Lean </a:t>
            </a:r>
            <a:r>
              <a:rPr lang="hu-HU" dirty="0"/>
              <a:t>– hízlaló étrenden és nem hízott 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A9CDB-4282-45A4-BA9A-BD0B8AF546FD}"/>
              </a:ext>
            </a:extLst>
          </p:cNvPr>
          <p:cNvSpPr txBox="1"/>
          <p:nvPr/>
        </p:nvSpPr>
        <p:spPr>
          <a:xfrm>
            <a:off x="7711440" y="4125804"/>
            <a:ext cx="4024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dirty="0"/>
              <a:t>l</a:t>
            </a:r>
            <a:r>
              <a:rPr lang="nn-NO" dirty="0"/>
              <a:t>og-rank p = 0.009, H</a:t>
            </a:r>
            <a:r>
              <a:rPr lang="hu-HU" dirty="0"/>
              <a:t>azard ratio</a:t>
            </a:r>
            <a:r>
              <a:rPr lang="nn-NO" dirty="0"/>
              <a:t> 5.81, 95% C</a:t>
            </a:r>
            <a:r>
              <a:rPr lang="hu-HU" dirty="0"/>
              <a:t>onfidencia intervallum</a:t>
            </a:r>
            <a:r>
              <a:rPr lang="nn-NO" dirty="0"/>
              <a:t> 1.28–26.36</a:t>
            </a:r>
            <a:endParaRPr lang="en-US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D8679EC-2B92-4891-809C-32B04A879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9" r="54427" b="-653"/>
          <a:stretch/>
        </p:blipFill>
        <p:spPr>
          <a:xfrm>
            <a:off x="300349" y="1616363"/>
            <a:ext cx="5386436" cy="3784752"/>
          </a:xfrm>
          <a:prstGeom prst="rect">
            <a:avLst/>
          </a:prstGeom>
        </p:spPr>
      </p:pic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59CAEDE6-3742-4CC4-B3E4-C901E1976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92711"/>
              </p:ext>
            </p:extLst>
          </p:nvPr>
        </p:nvGraphicFramePr>
        <p:xfrm>
          <a:off x="5952241" y="2125538"/>
          <a:ext cx="623976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940">
                  <a:extLst>
                    <a:ext uri="{9D8B030D-6E8A-4147-A177-3AD203B41FA5}">
                      <a16:colId xmlns:a16="http://schemas.microsoft.com/office/drawing/2014/main" val="2034922553"/>
                    </a:ext>
                  </a:extLst>
                </a:gridCol>
                <a:gridCol w="1559940">
                  <a:extLst>
                    <a:ext uri="{9D8B030D-6E8A-4147-A177-3AD203B41FA5}">
                      <a16:colId xmlns:a16="http://schemas.microsoft.com/office/drawing/2014/main" val="2658028524"/>
                    </a:ext>
                  </a:extLst>
                </a:gridCol>
                <a:gridCol w="1559940">
                  <a:extLst>
                    <a:ext uri="{9D8B030D-6E8A-4147-A177-3AD203B41FA5}">
                      <a16:colId xmlns:a16="http://schemas.microsoft.com/office/drawing/2014/main" val="1415997348"/>
                    </a:ext>
                  </a:extLst>
                </a:gridCol>
                <a:gridCol w="1559940">
                  <a:extLst>
                    <a:ext uri="{9D8B030D-6E8A-4147-A177-3AD203B41FA5}">
                      <a16:colId xmlns:a16="http://schemas.microsoft.com/office/drawing/2014/main" val="3354806458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Hízlalón de nem elhízott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Hízlalón és elhízott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diétázott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482771"/>
                  </a:ext>
                </a:extLst>
              </a:tr>
              <a:tr h="461665">
                <a:tc>
                  <a:txBody>
                    <a:bodyPr/>
                    <a:lstStyle/>
                    <a:p>
                      <a:r>
                        <a:rPr lang="hu-HU" dirty="0"/>
                        <a:t>rtTA-pozitív tumorsejtek száma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7339 ± 2182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12,550</a:t>
                      </a:r>
                      <a:r>
                        <a:rPr lang="hu-HU" dirty="0"/>
                        <a:t> </a:t>
                      </a:r>
                      <a:r>
                        <a:rPr lang="en-US" dirty="0"/>
                        <a:t>± 991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4793 ± 1618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701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42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326A7F49-04B4-4C69-8D5B-BA28F665DB4E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3D922-7FF9-49BC-9A9D-4D0F24638099}"/>
              </a:ext>
            </a:extLst>
          </p:cNvPr>
          <p:cNvSpPr txBox="1"/>
          <p:nvPr/>
        </p:nvSpPr>
        <p:spPr>
          <a:xfrm flipH="1">
            <a:off x="2119615" y="2644170"/>
            <a:ext cx="795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400" dirty="0"/>
              <a:t>A vizsgálatok egy preklinikai modellt adnak arra a feltételezésre, hogy az elhízás összefüggésben áll a reziduális daganatsejtek megnövekedett túlélésével és fennmaradásával, valamint sugallja, hogy az összefüggés ok-okozati jellegű.</a:t>
            </a:r>
            <a:endParaRPr lang="en-US" sz="2400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279388" y="14758"/>
            <a:ext cx="3912611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Következtetés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29F1DB20-E13F-4B6A-82FB-49A1E22D1AA2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FB531-7CD9-4D17-B39D-A7CF507D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3424" y="0"/>
            <a:ext cx="3591648" cy="1083923"/>
          </a:xfrm>
        </p:spPr>
        <p:txBody>
          <a:bodyPr>
            <a:noAutofit/>
          </a:bodyPr>
          <a:lstStyle/>
          <a:p>
            <a:pPr algn="r"/>
            <a:r>
              <a:rPr lang="hu-HU" sz="39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bibliográfia</a:t>
            </a:r>
            <a:endParaRPr lang="en-US" sz="39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0D87A-C147-4C5D-83B7-E02B446C1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82F38-445E-432F-97AC-37D84719E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3C97B-B4D1-48CD-B7B6-B49D8D3EC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C467-8046-4F49-9F70-A579AF3A6B0F}"/>
              </a:ext>
            </a:extLst>
          </p:cNvPr>
          <p:cNvSpPr txBox="1"/>
          <p:nvPr/>
        </p:nvSpPr>
        <p:spPr>
          <a:xfrm>
            <a:off x="0" y="1839204"/>
            <a:ext cx="12185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„Body fat percentage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bfp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jelentése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magyarul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 »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DictZone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Angol-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Magy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…”.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https://dictzone.com/angol-magyar-szotar/body%20fat%20percentage%20bfp.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„Definition of Orthotopic - NCI Dictionary of Cancer Terms - National Cancer Institute”.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NciAppModulePage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, 2011.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február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Nciglobal,ncienterprise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https://www.cancer.gov/publications/dictionaries/cancer-terms/def/orthotopic.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Ecker, Brett L., Jun Y. Lee, Christopher J. Sterner, Aaron C. Solomon, Dhruv K. Pant, Fei Shen, Javier Peraza,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mtsai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„Impact of obesity on breast cancer recurrence and minimal residual disease”. Breast Cancer Research 21,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sz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1 (2019.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március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13.): 41. https://doi.org/10.1186/s13058-018-1087-7.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„Fasting hyperglycemia: etiology, diagnosis, and treatment - PubMed”.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https://pubmed.ncbi.nlm.nih.gov/15321011/.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Goldfarb, Justin M.,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J. Pippen. „Inflammatory Breast Cancer: The Experience of Baylor University Medical Center at Dallas”. Proceedings, 2011. https://doi.org/10.1080/08998280.2011.11928688.</a:t>
            </a:r>
          </a:p>
          <a:p>
            <a:pPr marL="457200" indent="-457200"/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Zádory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Rendelő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Gyógyszeres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terápia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”, 2011.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október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10. https://www.zadoryrendelo.hu/terapiak/gyogyszeres-terapia/.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Ian J. Roney, Adam D. Rudner, Jean-François Couture,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Mads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Kærn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„Improvement of the reverse tetracycline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transactivator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by single amino acid substitutions that reduce leaky target gene expression to undetectable levels | Scientific Reports”.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https://www.nature.com/articles/srep27697.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„Mann–Whitney U Test”. In Wikipedia,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november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27. https://en.wikipedia.org/w/index.php?title=Mann%E2%80%93Whitney_U_test&amp;oldid=1057381220.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„Mann–Whitney-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próba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”. In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Wikipédia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,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május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19. https://hu.wikipedia.org/w/index.php?title=Mann%E2%80%93Whitney-pr%C3%B3ba&amp;oldid=23879869.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Miért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hasznos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az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adiponektin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szint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meghatározása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?”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https://www.endokrinkozpont.hu/hirek/miert-hasznos-az-adiponektin-szint-meghatarozasa.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Moody, Susan, Christopher Sarkisian, Kristina Hahn, Edward Gunther, Steven Pickup, Katherine Dugan, Nathalie Innocent, Robert Cardiff, Mitchell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Schnall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Lewis Chodosh. „Conditional activation of Neu in the mammary epithelium of transgenic mice results in reversible pulmonary metastasis”. Cancer cell 2 (2003.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január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1.): 451–61. https://doi.org/10.1016/S1535-6108(02)00212-X.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„Mouse Mammary Tumor Virus - an overview | ScienceDirect Topics”.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https://www.sciencedirect.com/topics/medicine-and-dentistry/mouse-mammary-tumor-virus.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„Oncogenes - an overview | ScienceDirect Topics”.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https://www.sciencedirect.com/topics/neuroscience/oncogenes.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Seqomics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Kft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.”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http://www.seqomics.hu/hun/index.php?option=com_content&amp;view=article&amp;id=7&amp;Itemid=109.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TetR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”. In Wikipedia,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január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13. https://en.wikipedia.org/w/index.php?title=TetR&amp;oldid=1000114640.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„Tuleles_20190327.pdf”.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https://semmelweis.hu/kutlab/files/2019/03/Tuleles_20190327.pdf.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User, Super. 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Relapszus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”. Intima.hu -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tematikus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nőgyógyászati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portál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nők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intim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védelmére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Elérés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2021.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december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2. https://www.intima.hu/intim-szotar/relapszus.</a:t>
            </a:r>
          </a:p>
          <a:p>
            <a:pPr marL="457200" indent="-457200"/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Varianciaanalízis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”. In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Wikipédia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, 2020.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május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14. https://hu.wikipedia.org/w/index.php?title=Varianciaanal%C3%ADzis&amp;oldid=22627514.</a:t>
            </a:r>
          </a:p>
        </p:txBody>
      </p:sp>
    </p:spTree>
    <p:extLst>
      <p:ext uri="{BB962C8B-B14F-4D97-AF65-F5344CB8AC3E}">
        <p14:creationId xmlns:p14="http://schemas.microsoft.com/office/powerpoint/2010/main" val="31348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8EB294E0-E239-4917-A1DB-4474A99E754D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514080" y="14758"/>
            <a:ext cx="3677919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Téma – bemutatás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E8775-5ECE-4704-87C4-B88CA3ED14CF}"/>
              </a:ext>
            </a:extLst>
          </p:cNvPr>
          <p:cNvSpPr txBox="1"/>
          <p:nvPr/>
        </p:nvSpPr>
        <p:spPr>
          <a:xfrm flipH="1">
            <a:off x="4661409" y="2739936"/>
            <a:ext cx="406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USA nőknél elhízás </a:t>
            </a:r>
            <a:r>
              <a:rPr lang="hu-HU" i="1" dirty="0"/>
              <a:t>prevalenciája</a:t>
            </a:r>
            <a:r>
              <a:rPr lang="hu-HU" dirty="0"/>
              <a:t> &gt; </a:t>
            </a:r>
            <a:r>
              <a:rPr lang="en-US" dirty="0"/>
              <a:t>40%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C077B-0F31-4AF4-A4BC-1C4BC050F21C}"/>
              </a:ext>
            </a:extLst>
          </p:cNvPr>
          <p:cNvSpPr txBox="1"/>
          <p:nvPr/>
        </p:nvSpPr>
        <p:spPr>
          <a:xfrm flipH="1">
            <a:off x="4661409" y="2308865"/>
            <a:ext cx="454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Leggyakoribb halálos rák az emlőrák, </a:t>
            </a:r>
            <a:r>
              <a:rPr lang="en-US" dirty="0"/>
              <a:t>30–40%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BC436-E629-4B37-9C59-2908A7E051B7}"/>
              </a:ext>
            </a:extLst>
          </p:cNvPr>
          <p:cNvSpPr txBox="1"/>
          <p:nvPr/>
        </p:nvSpPr>
        <p:spPr>
          <a:xfrm flipH="1">
            <a:off x="4661409" y="3193984"/>
            <a:ext cx="286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Túlsúlyt valószínűbb oknak tartják a dohányzásnál is!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2E98A-6BE2-4E59-B67E-3342A6E1FF3E}"/>
              </a:ext>
            </a:extLst>
          </p:cNvPr>
          <p:cNvSpPr txBox="1"/>
          <p:nvPr/>
        </p:nvSpPr>
        <p:spPr>
          <a:xfrm flipH="1">
            <a:off x="248683" y="614664"/>
            <a:ext cx="907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elhízás hatása a mellrák kiújulására az MRD-vel együtt nagyon magas kockázati tényező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006D4F-36E5-4920-B4CA-7A8284D74418}"/>
              </a:ext>
            </a:extLst>
          </p:cNvPr>
          <p:cNvGrpSpPr/>
          <p:nvPr/>
        </p:nvGrpSpPr>
        <p:grpSpPr>
          <a:xfrm>
            <a:off x="248682" y="1187192"/>
            <a:ext cx="11278300" cy="784830"/>
            <a:chOff x="341280" y="1911805"/>
            <a:chExt cx="11278300" cy="7848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AE1838-0BCC-452F-A2DF-7AA504D68FB1}"/>
                </a:ext>
              </a:extLst>
            </p:cNvPr>
            <p:cNvSpPr txBox="1"/>
            <p:nvPr/>
          </p:nvSpPr>
          <p:spPr>
            <a:xfrm flipH="1">
              <a:off x="341280" y="1911805"/>
              <a:ext cx="9070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hu-HU" dirty="0"/>
                <a:t>Nem ismert az elhízás és a kiújulás közti ok-okozati kapcsolat</a:t>
              </a:r>
            </a:p>
            <a:p>
              <a:pPr marL="285750" indent="-285750">
                <a:buFontTx/>
                <a:buChar char="-"/>
              </a:pPr>
              <a:r>
                <a:rPr lang="hu-HU" dirty="0"/>
                <a:t>Nem ismert az elhízás és az MRD közti kapcsolat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EE2AC8-FC8B-4702-B12C-0A593E1F7769}"/>
                </a:ext>
              </a:extLst>
            </p:cNvPr>
            <p:cNvSpPr txBox="1"/>
            <p:nvPr/>
          </p:nvSpPr>
          <p:spPr>
            <a:xfrm>
              <a:off x="6666345" y="2050304"/>
              <a:ext cx="49532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/>
                <a:t>←</a:t>
              </a:r>
              <a:r>
                <a:rPr lang="hu-HU" dirty="0"/>
                <a:t> nem dokumentáltak sem emberben sem állaton</a:t>
              </a:r>
            </a:p>
            <a:p>
              <a:pPr algn="just"/>
              <a:r>
                <a:rPr lang="hu-HU" dirty="0"/>
                <a:t>      ugyanakkor a WHO a rák okaként tartja számon</a:t>
              </a:r>
              <a:endParaRPr lang="en-US" dirty="0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0D0D2C4-1B70-4A54-990B-53EEE4DD3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099121"/>
              </p:ext>
            </p:extLst>
          </p:nvPr>
        </p:nvGraphicFramePr>
        <p:xfrm>
          <a:off x="248683" y="1917036"/>
          <a:ext cx="4292837" cy="2988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548A70D-79A7-4E49-9DFC-123D4B196450}"/>
              </a:ext>
            </a:extLst>
          </p:cNvPr>
          <p:cNvSpPr txBox="1"/>
          <p:nvPr/>
        </p:nvSpPr>
        <p:spPr>
          <a:xfrm flipH="1">
            <a:off x="4661408" y="3883048"/>
            <a:ext cx="286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Független a menopausatól</a:t>
            </a:r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19D6ED8-E8B0-447A-B785-AA41DA9A8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31804" y="2352869"/>
            <a:ext cx="2890016" cy="2175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C9026E-ABCE-47BA-9F71-F0D8AB61D353}"/>
              </a:ext>
            </a:extLst>
          </p:cNvPr>
          <p:cNvSpPr txBox="1"/>
          <p:nvPr/>
        </p:nvSpPr>
        <p:spPr>
          <a:xfrm flipH="1">
            <a:off x="7417909" y="6480705"/>
            <a:ext cx="508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/>
              <a:t>*Nagyságrendi szemléltetés, nem pontos adatok!</a:t>
            </a:r>
            <a:endParaRPr lang="en-US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1F1C4A-0479-41F1-8059-10EA20C4D807}"/>
              </a:ext>
            </a:extLst>
          </p:cNvPr>
          <p:cNvSpPr txBox="1"/>
          <p:nvPr/>
        </p:nvSpPr>
        <p:spPr>
          <a:xfrm>
            <a:off x="2989076" y="1955799"/>
            <a:ext cx="333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i="1" dirty="0"/>
              <a:t>*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747218-ED92-46E4-8F53-F929398F72CC}"/>
              </a:ext>
            </a:extLst>
          </p:cNvPr>
          <p:cNvSpPr txBox="1"/>
          <p:nvPr/>
        </p:nvSpPr>
        <p:spPr>
          <a:xfrm flipH="1">
            <a:off x="65404" y="5916389"/>
            <a:ext cx="5025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MRD</a:t>
            </a:r>
            <a:r>
              <a:rPr lang="hu-HU" dirty="0"/>
              <a:t> - minimális reziduális betegség </a:t>
            </a:r>
          </a:p>
          <a:p>
            <a:r>
              <a:rPr lang="hu-HU" i="1" dirty="0"/>
              <a:t>pl: minimálisan visszamaradt rákos sejtek korábbi megbetegedésből amik túlélik a kezelést valamiért</a:t>
            </a:r>
            <a:endParaRPr lang="en-US" i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720450-424D-43D0-945C-3FD0ADB66924}"/>
              </a:ext>
            </a:extLst>
          </p:cNvPr>
          <p:cNvCxnSpPr>
            <a:cxnSpLocks/>
          </p:cNvCxnSpPr>
          <p:nvPr/>
        </p:nvCxnSpPr>
        <p:spPr>
          <a:xfrm>
            <a:off x="-87745" y="5915884"/>
            <a:ext cx="12746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E83B33-69F8-41DA-BA6E-5B6FC2FFFB7A}"/>
              </a:ext>
            </a:extLst>
          </p:cNvPr>
          <p:cNvSpPr txBox="1"/>
          <p:nvPr/>
        </p:nvSpPr>
        <p:spPr>
          <a:xfrm>
            <a:off x="7526527" y="4590425"/>
            <a:ext cx="459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Elsődleges mellrák okaként tartják csak számon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AA70D0-086F-4C32-ADE6-02D63696EEEB}"/>
              </a:ext>
            </a:extLst>
          </p:cNvPr>
          <p:cNvCxnSpPr>
            <a:cxnSpLocks/>
          </p:cNvCxnSpPr>
          <p:nvPr/>
        </p:nvCxnSpPr>
        <p:spPr>
          <a:xfrm>
            <a:off x="7241309" y="3539882"/>
            <a:ext cx="1352115" cy="11429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FC09E4-4BC0-4220-AE13-FDCF10B96D76}"/>
              </a:ext>
            </a:extLst>
          </p:cNvPr>
          <p:cNvSpPr txBox="1"/>
          <p:nvPr/>
        </p:nvSpPr>
        <p:spPr>
          <a:xfrm flipH="1">
            <a:off x="4661407" y="5247656"/>
            <a:ext cx="286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=&gt; egérkísérletek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39011-D4CB-43DC-82CD-A0E528ED2278}"/>
              </a:ext>
            </a:extLst>
          </p:cNvPr>
          <p:cNvSpPr txBox="1"/>
          <p:nvPr/>
        </p:nvSpPr>
        <p:spPr>
          <a:xfrm flipH="1">
            <a:off x="7527591" y="4935487"/>
            <a:ext cx="342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Nem korlátozódik a kiújult rák a korábbi típusára és helyére sem!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333046E7-E96D-4DC4-843F-9B1CE59D18B3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4A7B77-A2BB-476C-A33A-ABBD1E758E8A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FB531-7CD9-4D17-B39D-A7CF507D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344" y="0"/>
            <a:ext cx="4115728" cy="1083923"/>
          </a:xfrm>
        </p:spPr>
        <p:txBody>
          <a:bodyPr>
            <a:normAutofit fontScale="90000"/>
          </a:bodyPr>
          <a:lstStyle/>
          <a:p>
            <a:pPr algn="r"/>
            <a:r>
              <a:rPr lang="hu-HU" b="1" dirty="0">
                <a:solidFill>
                  <a:schemeClr val="bg1"/>
                </a:solidFill>
              </a:rPr>
              <a:t>Téma – vizsgálat menete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663A6-2C57-4F21-B8DF-D7A542512853}"/>
              </a:ext>
            </a:extLst>
          </p:cNvPr>
          <p:cNvSpPr txBox="1"/>
          <p:nvPr/>
        </p:nvSpPr>
        <p:spPr>
          <a:xfrm flipH="1">
            <a:off x="248683" y="614664"/>
            <a:ext cx="907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elhízás hatása a mellrák kiújulására az MRD-vel együtt nagyon magas kockázati tényező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60AB02-1A08-4D05-A3FB-4B8239ED9E30}"/>
              </a:ext>
            </a:extLst>
          </p:cNvPr>
          <p:cNvGrpSpPr/>
          <p:nvPr/>
        </p:nvGrpSpPr>
        <p:grpSpPr>
          <a:xfrm>
            <a:off x="248682" y="1187192"/>
            <a:ext cx="11278300" cy="784830"/>
            <a:chOff x="341280" y="1911805"/>
            <a:chExt cx="11278300" cy="7848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365815-33CA-492D-88F1-A54B842106E5}"/>
                </a:ext>
              </a:extLst>
            </p:cNvPr>
            <p:cNvSpPr txBox="1"/>
            <p:nvPr/>
          </p:nvSpPr>
          <p:spPr>
            <a:xfrm flipH="1">
              <a:off x="341280" y="1911805"/>
              <a:ext cx="9070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hu-HU" dirty="0"/>
                <a:t>Nem ismert az elhízás és a kiújulás közti ok-okozati kapcsolat</a:t>
              </a:r>
            </a:p>
            <a:p>
              <a:pPr marL="285750" indent="-285750">
                <a:buFontTx/>
                <a:buChar char="-"/>
              </a:pPr>
              <a:r>
                <a:rPr lang="hu-HU" dirty="0"/>
                <a:t>Nem ismert az elhízás és az MRD közti kapcsolat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F65B78-208B-47F8-983A-F9280A415075}"/>
                </a:ext>
              </a:extLst>
            </p:cNvPr>
            <p:cNvSpPr txBox="1"/>
            <p:nvPr/>
          </p:nvSpPr>
          <p:spPr>
            <a:xfrm>
              <a:off x="6666345" y="2050304"/>
              <a:ext cx="49532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dirty="0"/>
                <a:t>←</a:t>
              </a:r>
              <a:r>
                <a:rPr lang="hu-HU" dirty="0"/>
                <a:t> nem dokumentáltak sem emberben sem állaton</a:t>
              </a:r>
            </a:p>
            <a:p>
              <a:pPr algn="just"/>
              <a:r>
                <a:rPr lang="hu-HU" dirty="0"/>
                <a:t>      ugyanakkor a WHO a rák okaként tartja számon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B379F6-A461-43B9-AD7F-F3B8BD69E668}"/>
              </a:ext>
            </a:extLst>
          </p:cNvPr>
          <p:cNvSpPr txBox="1"/>
          <p:nvPr/>
        </p:nvSpPr>
        <p:spPr>
          <a:xfrm>
            <a:off x="65404" y="5898921"/>
            <a:ext cx="299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MMTV</a:t>
            </a:r>
            <a:r>
              <a:rPr lang="hu-HU" dirty="0"/>
              <a:t> – egér emlő vírusok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5712B-5B90-4547-9C2B-BBBDA9957AC6}"/>
              </a:ext>
            </a:extLst>
          </p:cNvPr>
          <p:cNvSpPr txBox="1"/>
          <p:nvPr/>
        </p:nvSpPr>
        <p:spPr>
          <a:xfrm>
            <a:off x="65404" y="6204201"/>
            <a:ext cx="3649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rtTA</a:t>
            </a:r>
            <a:r>
              <a:rPr lang="hu-HU" dirty="0"/>
              <a:t> - </a:t>
            </a:r>
            <a:r>
              <a:rPr lang="en-US" dirty="0"/>
              <a:t>Tet Repressor</a:t>
            </a:r>
            <a:r>
              <a:rPr lang="hu-HU" dirty="0"/>
              <a:t>fehérjék erős DNS megkötő doménjének változata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6D9C05-413C-4C84-8AB3-260EC12A2C6D}"/>
              </a:ext>
            </a:extLst>
          </p:cNvPr>
          <p:cNvSpPr txBox="1"/>
          <p:nvPr/>
        </p:nvSpPr>
        <p:spPr>
          <a:xfrm>
            <a:off x="470243" y="2214927"/>
            <a:ext cx="64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MMTV-</a:t>
            </a:r>
            <a:r>
              <a:rPr lang="en-US" dirty="0" err="1"/>
              <a:t>rtTA</a:t>
            </a:r>
            <a:r>
              <a:rPr lang="hu-HU" dirty="0"/>
              <a:t>  ortotopikus vizsgálata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1BE93F-AEDC-4344-AD71-985AF550F315}"/>
              </a:ext>
            </a:extLst>
          </p:cNvPr>
          <p:cNvSpPr txBox="1"/>
          <p:nvPr/>
        </p:nvSpPr>
        <p:spPr>
          <a:xfrm>
            <a:off x="4955241" y="4990546"/>
            <a:ext cx="2993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Ortotopikus recipiens</a:t>
            </a:r>
            <a:r>
              <a:rPr lang="hu-HU" dirty="0"/>
              <a:t> -  </a:t>
            </a:r>
          </a:p>
          <a:p>
            <a:r>
              <a:rPr lang="hu-HU" dirty="0"/>
              <a:t>a sejtek normális elhelyezkedése a testen belüli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0BFDA0-A785-4B65-AE36-5D84AFD5DBA2}"/>
              </a:ext>
            </a:extLst>
          </p:cNvPr>
          <p:cNvSpPr txBox="1"/>
          <p:nvPr/>
        </p:nvSpPr>
        <p:spPr>
          <a:xfrm>
            <a:off x="470242" y="2861258"/>
            <a:ext cx="5311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Reagálók  -   </a:t>
            </a:r>
            <a:r>
              <a:rPr lang="en-US" dirty="0"/>
              <a:t>60% kcal</a:t>
            </a:r>
            <a:r>
              <a:rPr lang="hu-HU" dirty="0"/>
              <a:t> étrend</a:t>
            </a:r>
          </a:p>
          <a:p>
            <a:r>
              <a:rPr lang="hu-HU" dirty="0"/>
              <a:t>Nem reagálók (diétáztatott) kontroll  -  </a:t>
            </a:r>
            <a:r>
              <a:rPr lang="en-US" dirty="0"/>
              <a:t>10% kcal</a:t>
            </a:r>
            <a:r>
              <a:rPr lang="hu-HU" dirty="0"/>
              <a:t> étrend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830F72-3FF0-4EB4-8A6A-20FA55EDDE63}"/>
              </a:ext>
            </a:extLst>
          </p:cNvPr>
          <p:cNvSpPr txBox="1"/>
          <p:nvPr/>
        </p:nvSpPr>
        <p:spPr>
          <a:xfrm>
            <a:off x="4955241" y="5945405"/>
            <a:ext cx="3292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b="1" dirty="0"/>
              <a:t>onkogén</a:t>
            </a:r>
            <a:r>
              <a:rPr lang="en-US" dirty="0"/>
              <a:t> </a:t>
            </a:r>
            <a:r>
              <a:rPr lang="hu-HU" dirty="0"/>
              <a:t>– egy gén ami proteint alakít át, ha hibásan műkődik akkor rák jelző lehet egereknél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23F512-F57B-40C0-913D-F0922756FDCF}"/>
              </a:ext>
            </a:extLst>
          </p:cNvPr>
          <p:cNvSpPr txBox="1"/>
          <p:nvPr/>
        </p:nvSpPr>
        <p:spPr>
          <a:xfrm>
            <a:off x="470243" y="3659534"/>
            <a:ext cx="649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Onkogén downregulációt követően klinikai kiújulást kerestek 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806E6-6FD2-47A1-B213-8CB978AC9C2A}"/>
              </a:ext>
            </a:extLst>
          </p:cNvPr>
          <p:cNvSpPr txBox="1"/>
          <p:nvPr/>
        </p:nvSpPr>
        <p:spPr>
          <a:xfrm>
            <a:off x="7948978" y="4962463"/>
            <a:ext cx="4030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b="1" dirty="0"/>
              <a:t>downreguláció</a:t>
            </a:r>
            <a:r>
              <a:rPr lang="hu-HU" dirty="0"/>
              <a:t> – a sejtek membránján található receptorok mennyisége csökken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202CD4-42F0-48F5-BBE6-F49B7B9C39FD}"/>
              </a:ext>
            </a:extLst>
          </p:cNvPr>
          <p:cNvSpPr txBox="1"/>
          <p:nvPr/>
        </p:nvSpPr>
        <p:spPr>
          <a:xfrm>
            <a:off x="995489" y="4018994"/>
            <a:ext cx="649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- testsúlyt hetente kétszer mérték, </a:t>
            </a:r>
            <a:r>
              <a:rPr lang="en-US" dirty="0"/>
              <a:t>250 </a:t>
            </a:r>
            <a:r>
              <a:rPr lang="hu-HU" dirty="0"/>
              <a:t>napon át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C0549B-1E8A-445D-8F85-0663E301A072}"/>
              </a:ext>
            </a:extLst>
          </p:cNvPr>
          <p:cNvSpPr txBox="1"/>
          <p:nvPr/>
        </p:nvSpPr>
        <p:spPr>
          <a:xfrm>
            <a:off x="470243" y="4388326"/>
            <a:ext cx="432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effectLst/>
                <a:latin typeface="Arial" panose="020B0604020202020204" pitchFamily="34" charset="0"/>
              </a:rPr>
              <a:t>Megfigyeléses</a:t>
            </a:r>
            <a:r>
              <a:rPr lang="hu-HU" i="1" dirty="0"/>
              <a:t> cohort </a:t>
            </a:r>
            <a:r>
              <a:rPr lang="en-US" i="1" dirty="0" err="1"/>
              <a:t>prospektív</a:t>
            </a:r>
            <a:r>
              <a:rPr lang="en-US" i="1" dirty="0"/>
              <a:t> </a:t>
            </a:r>
            <a:r>
              <a:rPr lang="hu-HU" i="1" dirty="0"/>
              <a:t> vizsgálat</a:t>
            </a:r>
            <a:r>
              <a:rPr lang="en-US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C2EE7B-3122-4F3B-81B0-638F8992833E}"/>
              </a:ext>
            </a:extLst>
          </p:cNvPr>
          <p:cNvSpPr txBox="1"/>
          <p:nvPr/>
        </p:nvSpPr>
        <p:spPr>
          <a:xfrm>
            <a:off x="6814128" y="2429684"/>
            <a:ext cx="4712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- Testzsírszázalék</a:t>
            </a:r>
          </a:p>
          <a:p>
            <a:r>
              <a:rPr lang="hu-HU" dirty="0"/>
              <a:t>- glükóz tolerancia</a:t>
            </a:r>
          </a:p>
          <a:p>
            <a:r>
              <a:rPr lang="hu-HU" dirty="0"/>
              <a:t>- enzimhez kötött immunszorbens vizsgálattal</a:t>
            </a:r>
          </a:p>
          <a:p>
            <a:r>
              <a:rPr lang="hu-HU" dirty="0"/>
              <a:t>- szöveti transzkriptomika mérésekkel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852F-A0D8-4DE2-A94B-493AFD3872D7}"/>
              </a:ext>
            </a:extLst>
          </p:cNvPr>
          <p:cNvSpPr txBox="1"/>
          <p:nvPr/>
        </p:nvSpPr>
        <p:spPr>
          <a:xfrm>
            <a:off x="8478675" y="5915884"/>
            <a:ext cx="3500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b="1" dirty="0"/>
              <a:t>szöveti transzkriptomika </a:t>
            </a:r>
          </a:p>
          <a:p>
            <a:pPr algn="just"/>
            <a:r>
              <a:rPr lang="hu-HU" dirty="0"/>
              <a:t>- genomról átíródó RNS molekulák nagy áteresztőképességű vizsgálata </a:t>
            </a:r>
            <a:endParaRPr lang="en-US" dirty="0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AB293003-3974-436D-9CE3-BE312CFCE748}"/>
              </a:ext>
            </a:extLst>
          </p:cNvPr>
          <p:cNvSpPr/>
          <p:nvPr/>
        </p:nvSpPr>
        <p:spPr>
          <a:xfrm>
            <a:off x="6714836" y="2512291"/>
            <a:ext cx="179297" cy="9952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DD3E482-59BB-4986-8324-3E7C08B576B3}"/>
              </a:ext>
            </a:extLst>
          </p:cNvPr>
          <p:cNvSpPr/>
          <p:nvPr/>
        </p:nvSpPr>
        <p:spPr>
          <a:xfrm>
            <a:off x="3315856" y="2992756"/>
            <a:ext cx="3377044" cy="78280"/>
          </a:xfrm>
          <a:custGeom>
            <a:avLst/>
            <a:gdLst>
              <a:gd name="connsiteX0" fmla="*/ 4045527 w 4045527"/>
              <a:gd name="connsiteY0" fmla="*/ 0 h 27709"/>
              <a:gd name="connsiteX1" fmla="*/ 0 w 4045527"/>
              <a:gd name="connsiteY1" fmla="*/ 27709 h 27709"/>
              <a:gd name="connsiteX2" fmla="*/ 92364 w 4045527"/>
              <a:gd name="connsiteY2" fmla="*/ 27709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5527" h="27709">
                <a:moveTo>
                  <a:pt x="4045527" y="0"/>
                </a:moveTo>
                <a:lnTo>
                  <a:pt x="0" y="27709"/>
                </a:lnTo>
                <a:lnTo>
                  <a:pt x="92364" y="2770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9E682D-0F32-470D-932C-D04D754C221D}"/>
              </a:ext>
            </a:extLst>
          </p:cNvPr>
          <p:cNvSpPr txBox="1"/>
          <p:nvPr/>
        </p:nvSpPr>
        <p:spPr>
          <a:xfrm flipH="1">
            <a:off x="65404" y="5916389"/>
            <a:ext cx="5025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MRD</a:t>
            </a:r>
            <a:r>
              <a:rPr lang="hu-HU" dirty="0"/>
              <a:t> - minimális reziduális betegség </a:t>
            </a:r>
          </a:p>
          <a:p>
            <a:r>
              <a:rPr lang="hu-HU" i="1" dirty="0"/>
              <a:t>pl: minimálisan visszamaradt rákos sejtek korábbi megbetegedésből amik túlélik a kezelést valamiért</a:t>
            </a:r>
            <a:endParaRPr lang="en-US" i="1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4CD2DC-5CC0-4254-A65E-EDE39F441D8D}"/>
              </a:ext>
            </a:extLst>
          </p:cNvPr>
          <p:cNvCxnSpPr>
            <a:cxnSpLocks/>
          </p:cNvCxnSpPr>
          <p:nvPr/>
        </p:nvCxnSpPr>
        <p:spPr>
          <a:xfrm>
            <a:off x="-87745" y="5915884"/>
            <a:ext cx="12746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-0.00156 -0.1347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0339 -0.13079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65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33" grpId="0"/>
      <p:bldP spid="35" grpId="0"/>
      <p:bldP spid="37" grpId="0"/>
      <p:bldP spid="39" grpId="0"/>
      <p:bldP spid="41" grpId="0"/>
      <p:bldP spid="43" grpId="0"/>
      <p:bldP spid="46" grpId="0"/>
      <p:bldP spid="48" grpId="0"/>
      <p:bldP spid="50" grpId="0"/>
      <p:bldP spid="51" grpId="0" animBg="1"/>
      <p:bldP spid="52" grpId="0" animBg="1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9EB654-297F-4B9B-B2B4-EEEE81B440AB}"/>
              </a:ext>
            </a:extLst>
          </p:cNvPr>
          <p:cNvCxnSpPr>
            <a:cxnSpLocks/>
          </p:cNvCxnSpPr>
          <p:nvPr/>
        </p:nvCxnSpPr>
        <p:spPr>
          <a:xfrm>
            <a:off x="-32327" y="5020294"/>
            <a:ext cx="12746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BFA6B3B6-DBDE-4BA1-A836-60C117AFA3BF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308426" y="304853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593424" y="14758"/>
            <a:ext cx="3598575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Cohorsok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1C495-3696-4C5B-98DE-18DC6617B1C9}"/>
              </a:ext>
            </a:extLst>
          </p:cNvPr>
          <p:cNvSpPr txBox="1"/>
          <p:nvPr/>
        </p:nvSpPr>
        <p:spPr>
          <a:xfrm>
            <a:off x="9043685" y="5845389"/>
            <a:ext cx="3148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b="1" dirty="0"/>
              <a:t>r</a:t>
            </a:r>
            <a:r>
              <a:rPr lang="en-US" b="1" dirty="0" err="1"/>
              <a:t>elapszus</a:t>
            </a:r>
            <a:r>
              <a:rPr lang="hu-HU" dirty="0"/>
              <a:t> - </a:t>
            </a:r>
            <a:r>
              <a:rPr lang="en-US" dirty="0" err="1"/>
              <a:t>tünetek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panaszok</a:t>
            </a:r>
            <a:r>
              <a:rPr lang="en-US" dirty="0"/>
              <a:t> </a:t>
            </a:r>
            <a:r>
              <a:rPr lang="en-US" dirty="0" err="1"/>
              <a:t>újbóli</a:t>
            </a:r>
            <a:r>
              <a:rPr lang="en-US" dirty="0"/>
              <a:t> </a:t>
            </a:r>
            <a:r>
              <a:rPr lang="en-US" dirty="0" err="1"/>
              <a:t>megjelenése</a:t>
            </a:r>
            <a:r>
              <a:rPr lang="en-US" dirty="0"/>
              <a:t> </a:t>
            </a:r>
            <a:r>
              <a:rPr lang="en-US" dirty="0" err="1"/>
              <a:t>javulás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tünetmentes</a:t>
            </a:r>
            <a:r>
              <a:rPr lang="en-US" dirty="0"/>
              <a:t> </a:t>
            </a:r>
            <a:r>
              <a:rPr lang="en-US" dirty="0" err="1"/>
              <a:t>időszak</a:t>
            </a:r>
            <a:r>
              <a:rPr lang="en-US" dirty="0"/>
              <a:t> </a:t>
            </a:r>
            <a:r>
              <a:rPr lang="en-US" dirty="0" err="1"/>
              <a:t>után</a:t>
            </a:r>
            <a:endParaRPr lang="en-US" dirty="0"/>
          </a:p>
        </p:txBody>
      </p:sp>
      <p:graphicFrame>
        <p:nvGraphicFramePr>
          <p:cNvPr id="13" name="Table 16">
            <a:extLst>
              <a:ext uri="{FF2B5EF4-FFF2-40B4-BE49-F238E27FC236}">
                <a16:creationId xmlns:a16="http://schemas.microsoft.com/office/drawing/2014/main" id="{6E3CA4DA-FE45-44E1-BC42-01A5DE08E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03855"/>
              </p:ext>
            </p:extLst>
          </p:nvPr>
        </p:nvGraphicFramePr>
        <p:xfrm>
          <a:off x="1" y="1261938"/>
          <a:ext cx="12190118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164">
                  <a:extLst>
                    <a:ext uri="{9D8B030D-6E8A-4147-A177-3AD203B41FA5}">
                      <a16:colId xmlns:a16="http://schemas.microsoft.com/office/drawing/2014/main" val="160830190"/>
                    </a:ext>
                  </a:extLst>
                </a:gridCol>
                <a:gridCol w="4420235">
                  <a:extLst>
                    <a:ext uri="{9D8B030D-6E8A-4147-A177-3AD203B41FA5}">
                      <a16:colId xmlns:a16="http://schemas.microsoft.com/office/drawing/2014/main" val="215039558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620669779"/>
                    </a:ext>
                  </a:extLst>
                </a:gridCol>
                <a:gridCol w="1863864">
                  <a:extLst>
                    <a:ext uri="{9D8B030D-6E8A-4147-A177-3AD203B41FA5}">
                      <a16:colId xmlns:a16="http://schemas.microsoft.com/office/drawing/2014/main" val="2070147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38100" cmpd="sng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 kcal</a:t>
                      </a:r>
                      <a:r>
                        <a:rPr lang="hu-HU" dirty="0"/>
                        <a:t> étrend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 kcal</a:t>
                      </a:r>
                      <a:r>
                        <a:rPr lang="hu-HU" dirty="0"/>
                        <a:t> étrend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68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Elhízott egerek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Nem elhízott egerek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>
                          <a:solidFill>
                            <a:schemeClr val="bg1"/>
                          </a:solidFill>
                        </a:rPr>
                        <a:t>Kontroll egerek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éhgyomori hiperglikémia, hiperinzulinémia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6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csökkent glükóztolerancia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84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csökkent szérum adiponektinszint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emelkedett leptin, rezisztin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51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BMI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 kg/m2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24,9 kg/m2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71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Tumor kiújulása </a:t>
                      </a:r>
                      <a:r>
                        <a:rPr lang="hu-HU" i="1" dirty="0"/>
                        <a:t>(napokban kifejezve)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Testzsír százalék </a:t>
                      </a:r>
                      <a:r>
                        <a:rPr lang="hu-HU" i="1" dirty="0"/>
                        <a:t>(p)</a:t>
                      </a:r>
                      <a:r>
                        <a:rPr lang="hu-HU" dirty="0"/>
                        <a:t> az elhízotthoz képest</a:t>
                      </a:r>
                      <a:endParaRPr lang="hu-HU" i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95%</a:t>
                      </a:r>
                      <a:r>
                        <a:rPr lang="hu-HU" i="1" dirty="0"/>
                        <a:t>-os </a:t>
                      </a:r>
                      <a:r>
                        <a:rPr lang="en-US" i="1" dirty="0" err="1"/>
                        <a:t>konfidencia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intervallum</a:t>
                      </a:r>
                      <a:r>
                        <a:rPr lang="hu-HU" i="1" dirty="0"/>
                        <a:t>on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1.52–4.16</a:t>
                      </a:r>
                      <a:endParaRPr lang="hu-HU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hazard ratio 2.52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1.42–3.63</a:t>
                      </a:r>
                      <a:endParaRPr lang="hu-HU" dirty="0"/>
                    </a:p>
                    <a:p>
                      <a:pPr algn="ctr"/>
                      <a:r>
                        <a:rPr lang="hu-HU" dirty="0"/>
                        <a:t>hazard ratio </a:t>
                      </a:r>
                      <a:r>
                        <a:rPr lang="en-US" dirty="0"/>
                        <a:t>2.27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12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i="0" dirty="0"/>
                        <a:t>Maradék tumorsejtek </a:t>
                      </a:r>
                      <a:r>
                        <a:rPr lang="hu-HU" i="1" dirty="0"/>
                        <a:t>(p &lt; 0,001)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12 550 ± 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7339 ± 2182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4793 ± 1618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2058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A784D5-349A-4EF5-A48D-465F1D50AD3D}"/>
              </a:ext>
            </a:extLst>
          </p:cNvPr>
          <p:cNvSpPr txBox="1"/>
          <p:nvPr/>
        </p:nvSpPr>
        <p:spPr>
          <a:xfrm>
            <a:off x="1" y="5845389"/>
            <a:ext cx="5324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éhgyomori hiperglikémia </a:t>
            </a:r>
            <a:r>
              <a:rPr lang="hu-HU" dirty="0"/>
              <a:t>– ismétlődő napszaki minták szabályozási zavara (minden diabétesz betegnél ismert)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80785-6535-4C78-A20C-726118007502}"/>
              </a:ext>
            </a:extLst>
          </p:cNvPr>
          <p:cNvSpPr txBox="1"/>
          <p:nvPr/>
        </p:nvSpPr>
        <p:spPr>
          <a:xfrm>
            <a:off x="5679954" y="5845389"/>
            <a:ext cx="3250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adiponektinszint </a:t>
            </a:r>
            <a:r>
              <a:rPr lang="hu-HU" dirty="0"/>
              <a:t>– protein alapú hormon ami az egész test anyagcseréjét befolyásolja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0056 0.0713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2A62D83-0BE4-4CD7-9B22-A9DB7ACB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3"/>
            <a:ext cx="12192000" cy="5038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63A6-2C57-4F21-B8DF-D7A542512853}"/>
              </a:ext>
            </a:extLst>
          </p:cNvPr>
          <p:cNvSpPr txBox="1"/>
          <p:nvPr/>
        </p:nvSpPr>
        <p:spPr>
          <a:xfrm flipH="1">
            <a:off x="1813964" y="6488668"/>
            <a:ext cx="376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Doxycycline</a:t>
            </a:r>
            <a:r>
              <a:rPr lang="hu-HU" dirty="0"/>
              <a:t> antibiotikum</a:t>
            </a:r>
            <a:r>
              <a:rPr lang="en-US" dirty="0"/>
              <a:t> 0.03 mg/ml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3D922-7FF9-49BC-9A9D-4D0F24638099}"/>
              </a:ext>
            </a:extLst>
          </p:cNvPr>
          <p:cNvSpPr txBox="1"/>
          <p:nvPr/>
        </p:nvSpPr>
        <p:spPr>
          <a:xfrm flipH="1">
            <a:off x="12412733" y="2692485"/>
            <a:ext cx="518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MRD - minimális reziduális betegség ~ </a:t>
            </a:r>
            <a:r>
              <a:rPr lang="hu-HU" i="1" dirty="0"/>
              <a:t>pl: minimálisan visszamaradt rákos sejtek korábbi megbetegedésből</a:t>
            </a:r>
            <a:endParaRPr lang="en-US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279388" y="14758"/>
            <a:ext cx="3912611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Populáció  előálítása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1C495-3696-4C5B-98DE-18DC6617B1C9}"/>
              </a:ext>
            </a:extLst>
          </p:cNvPr>
          <p:cNvSpPr txBox="1"/>
          <p:nvPr/>
        </p:nvSpPr>
        <p:spPr>
          <a:xfrm>
            <a:off x="12412733" y="3475853"/>
            <a:ext cx="6198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r</a:t>
            </a:r>
            <a:r>
              <a:rPr lang="en-US" b="1" dirty="0" err="1"/>
              <a:t>elapszus</a:t>
            </a:r>
            <a:r>
              <a:rPr lang="hu-HU" dirty="0"/>
              <a:t> - </a:t>
            </a:r>
            <a:r>
              <a:rPr lang="en-US" dirty="0" err="1"/>
              <a:t>tünetek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panaszok</a:t>
            </a:r>
            <a:r>
              <a:rPr lang="en-US" dirty="0"/>
              <a:t> </a:t>
            </a:r>
            <a:r>
              <a:rPr lang="en-US" dirty="0" err="1"/>
              <a:t>újbóli</a:t>
            </a:r>
            <a:r>
              <a:rPr lang="en-US" dirty="0"/>
              <a:t> </a:t>
            </a:r>
            <a:r>
              <a:rPr lang="en-US" dirty="0" err="1"/>
              <a:t>megjelenése</a:t>
            </a:r>
            <a:r>
              <a:rPr lang="en-US" dirty="0"/>
              <a:t> </a:t>
            </a:r>
            <a:r>
              <a:rPr lang="en-US" dirty="0" err="1"/>
              <a:t>javulás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tünetmentes</a:t>
            </a:r>
            <a:r>
              <a:rPr lang="en-US" dirty="0"/>
              <a:t> </a:t>
            </a:r>
            <a:r>
              <a:rPr lang="en-US" dirty="0" err="1"/>
              <a:t>időszak</a:t>
            </a:r>
            <a:r>
              <a:rPr lang="en-US" dirty="0"/>
              <a:t> </a:t>
            </a:r>
            <a:r>
              <a:rPr lang="en-US" dirty="0" err="1"/>
              <a:t>után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663A6-2C57-4F21-B8DF-D7A542512853}"/>
              </a:ext>
            </a:extLst>
          </p:cNvPr>
          <p:cNvSpPr txBox="1"/>
          <p:nvPr/>
        </p:nvSpPr>
        <p:spPr>
          <a:xfrm flipH="1">
            <a:off x="9502218" y="3799018"/>
            <a:ext cx="264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HFD Lean</a:t>
            </a:r>
            <a:r>
              <a:rPr lang="hu-HU" dirty="0"/>
              <a:t>: testtömege kevesebb mint 20%-kal több a korban hasonló HFD Obese egérnél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3D922-7FF9-49BC-9A9D-4D0F24638099}"/>
              </a:ext>
            </a:extLst>
          </p:cNvPr>
          <p:cNvSpPr txBox="1"/>
          <p:nvPr/>
        </p:nvSpPr>
        <p:spPr>
          <a:xfrm flipH="1">
            <a:off x="9502218" y="1896851"/>
            <a:ext cx="2656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LFD</a:t>
            </a:r>
            <a:r>
              <a:rPr lang="hu-HU" dirty="0"/>
              <a:t> – diétáztatott</a:t>
            </a:r>
          </a:p>
          <a:p>
            <a:r>
              <a:rPr lang="hu-HU" b="1" dirty="0"/>
              <a:t>HFD Obese  </a:t>
            </a:r>
            <a:r>
              <a:rPr lang="hu-HU" dirty="0"/>
              <a:t>- hízlaló étrenden és elhízott</a:t>
            </a:r>
          </a:p>
          <a:p>
            <a:r>
              <a:rPr lang="hu-HU" b="1" dirty="0"/>
              <a:t>HFD Lean </a:t>
            </a:r>
            <a:r>
              <a:rPr lang="hu-HU" dirty="0"/>
              <a:t>– hízlaló étrenden és nem hízott 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279388" y="14758"/>
            <a:ext cx="3912611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Populáció  testtömege a második tumor kialakulása előtt és után mérve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1C495-3696-4C5B-98DE-18DC6617B1C9}"/>
              </a:ext>
            </a:extLst>
          </p:cNvPr>
          <p:cNvSpPr txBox="1"/>
          <p:nvPr/>
        </p:nvSpPr>
        <p:spPr>
          <a:xfrm>
            <a:off x="12412733" y="3475853"/>
            <a:ext cx="6198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r</a:t>
            </a:r>
            <a:r>
              <a:rPr lang="en-US" b="1" dirty="0" err="1"/>
              <a:t>elapszus</a:t>
            </a:r>
            <a:r>
              <a:rPr lang="hu-HU" dirty="0"/>
              <a:t> - </a:t>
            </a:r>
            <a:r>
              <a:rPr lang="en-US" dirty="0" err="1"/>
              <a:t>tünetek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panaszok</a:t>
            </a:r>
            <a:r>
              <a:rPr lang="en-US" dirty="0"/>
              <a:t> </a:t>
            </a:r>
            <a:r>
              <a:rPr lang="en-US" dirty="0" err="1"/>
              <a:t>újbóli</a:t>
            </a:r>
            <a:r>
              <a:rPr lang="en-US" dirty="0"/>
              <a:t> </a:t>
            </a:r>
            <a:r>
              <a:rPr lang="en-US" dirty="0" err="1"/>
              <a:t>megjelenése</a:t>
            </a:r>
            <a:r>
              <a:rPr lang="en-US" dirty="0"/>
              <a:t> </a:t>
            </a:r>
            <a:r>
              <a:rPr lang="en-US" dirty="0" err="1"/>
              <a:t>javulás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tünetmentes</a:t>
            </a:r>
            <a:r>
              <a:rPr lang="en-US" dirty="0"/>
              <a:t> </a:t>
            </a:r>
            <a:r>
              <a:rPr lang="en-US" dirty="0" err="1"/>
              <a:t>időszak</a:t>
            </a:r>
            <a:r>
              <a:rPr lang="en-US" dirty="0"/>
              <a:t> </a:t>
            </a:r>
            <a:r>
              <a:rPr lang="en-US" dirty="0" err="1"/>
              <a:t>után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F6C03-3B9E-4304-9247-9661AE56C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" y="1265532"/>
            <a:ext cx="9365163" cy="5577710"/>
          </a:xfrm>
          <a:prstGeom prst="rect">
            <a:avLst/>
          </a:prstGeom>
        </p:spPr>
      </p:pic>
      <p:graphicFrame>
        <p:nvGraphicFramePr>
          <p:cNvPr id="13" name="Table 16">
            <a:extLst>
              <a:ext uri="{FF2B5EF4-FFF2-40B4-BE49-F238E27FC236}">
                <a16:creationId xmlns:a16="http://schemas.microsoft.com/office/drawing/2014/main" id="{74C435FE-3396-4F62-B781-BAFA2144A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8341"/>
              </p:ext>
            </p:extLst>
          </p:nvPr>
        </p:nvGraphicFramePr>
        <p:xfrm>
          <a:off x="105622" y="156029"/>
          <a:ext cx="55538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6928">
                  <a:extLst>
                    <a:ext uri="{9D8B030D-6E8A-4147-A177-3AD203B41FA5}">
                      <a16:colId xmlns:a16="http://schemas.microsoft.com/office/drawing/2014/main" val="2658028524"/>
                    </a:ext>
                  </a:extLst>
                </a:gridCol>
                <a:gridCol w="2776928">
                  <a:extLst>
                    <a:ext uri="{9D8B030D-6E8A-4147-A177-3AD203B41FA5}">
                      <a16:colId xmlns:a16="http://schemas.microsoft.com/office/drawing/2014/main" val="1415997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Hízlalón de nem elhízott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Hízlalón és elhízott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8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30 kg/m2 BMI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24,9 kg/m2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149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488603B-325C-4095-A01F-16518D60D4F6}"/>
              </a:ext>
            </a:extLst>
          </p:cNvPr>
          <p:cNvSpPr txBox="1"/>
          <p:nvPr/>
        </p:nvSpPr>
        <p:spPr>
          <a:xfrm>
            <a:off x="9502218" y="5724965"/>
            <a:ext cx="2656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i="1" dirty="0"/>
              <a:t>Nőknél hasonló az arány:</a:t>
            </a:r>
          </a:p>
          <a:p>
            <a:r>
              <a:rPr lang="hu-HU" i="1" dirty="0"/>
              <a:t>Sovány: BMI &lt; 25 kg/m2</a:t>
            </a:r>
          </a:p>
          <a:p>
            <a:r>
              <a:rPr lang="hu-HU" i="1" dirty="0"/>
              <a:t>Elhízott: ≥ 30 kg/m2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B11941-0B1A-468C-BB2E-C861B591EEC2}"/>
              </a:ext>
            </a:extLst>
          </p:cNvPr>
          <p:cNvSpPr txBox="1"/>
          <p:nvPr/>
        </p:nvSpPr>
        <p:spPr>
          <a:xfrm>
            <a:off x="9502218" y="5038990"/>
            <a:ext cx="2007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4,6 hónapig tartott az első tumor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9EB654-297F-4B9B-B2B4-EEEE81B440AB}"/>
              </a:ext>
            </a:extLst>
          </p:cNvPr>
          <p:cNvCxnSpPr>
            <a:cxnSpLocks/>
          </p:cNvCxnSpPr>
          <p:nvPr/>
        </p:nvCxnSpPr>
        <p:spPr>
          <a:xfrm>
            <a:off x="-263234" y="5500585"/>
            <a:ext cx="12746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BFA6B3B6-DBDE-4BA1-A836-60C117AFA3BF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308426" y="304853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279388" y="14758"/>
            <a:ext cx="3912611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Eredmények – számításhoz használt modellek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1C495-3696-4C5B-98DE-18DC6617B1C9}"/>
              </a:ext>
            </a:extLst>
          </p:cNvPr>
          <p:cNvSpPr txBox="1"/>
          <p:nvPr/>
        </p:nvSpPr>
        <p:spPr>
          <a:xfrm>
            <a:off x="4259844" y="5905983"/>
            <a:ext cx="7932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b="1" dirty="0"/>
              <a:t>kétirányú variancia analízis (2w </a:t>
            </a:r>
            <a:r>
              <a:rPr lang="en-US" b="1" dirty="0"/>
              <a:t>ANOVA</a:t>
            </a:r>
            <a:r>
              <a:rPr lang="hu-HU" b="1" dirty="0"/>
              <a:t>)</a:t>
            </a:r>
            <a:r>
              <a:rPr lang="hu-HU" dirty="0"/>
              <a:t> – több szinten (jelelmző alapján) hasonlít össze két-két párbaállíott értékeket két azonos hosszú megfigyelésből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A784D5-349A-4EF5-A48D-465F1D50AD3D}"/>
              </a:ext>
            </a:extLst>
          </p:cNvPr>
          <p:cNvSpPr txBox="1"/>
          <p:nvPr/>
        </p:nvSpPr>
        <p:spPr>
          <a:xfrm>
            <a:off x="1" y="5603712"/>
            <a:ext cx="4257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t-próba </a:t>
            </a:r>
            <a:r>
              <a:rPr lang="hu-HU" dirty="0"/>
              <a:t>– van-e szignifikáns különbség két adatsor átlaga között  </a:t>
            </a:r>
            <a:r>
              <a:rPr lang="hu-HU" b="1" i="1" u="sng" dirty="0"/>
              <a:t>VAGY</a:t>
            </a:r>
            <a:r>
              <a:rPr lang="hu-HU" dirty="0"/>
              <a:t> egy mintában egy valvált átlaga szignifikánsan különbözik-e adott értéktől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80785-6535-4C78-A20C-726118007502}"/>
              </a:ext>
            </a:extLst>
          </p:cNvPr>
          <p:cNvSpPr txBox="1"/>
          <p:nvPr/>
        </p:nvSpPr>
        <p:spPr>
          <a:xfrm>
            <a:off x="4257964" y="5585240"/>
            <a:ext cx="712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Mann-Whitney -próba </a:t>
            </a:r>
            <a:r>
              <a:rPr lang="hu-HU" dirty="0"/>
              <a:t>– két minta azonos eloszlásból származik-e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0D4CF-FF47-479B-B509-B7F82632B140}"/>
              </a:ext>
            </a:extLst>
          </p:cNvPr>
          <p:cNvSpPr txBox="1"/>
          <p:nvPr/>
        </p:nvSpPr>
        <p:spPr>
          <a:xfrm flipH="1">
            <a:off x="1730971" y="441175"/>
            <a:ext cx="639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95% konfidncia intervallumon számolva minden hazard ratio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6">
                <a:extLst>
                  <a:ext uri="{FF2B5EF4-FFF2-40B4-BE49-F238E27FC236}">
                    <a16:creationId xmlns:a16="http://schemas.microsoft.com/office/drawing/2014/main" id="{7FD310E6-B3A6-4EE5-BFCC-3BA31500C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153435"/>
                  </p:ext>
                </p:extLst>
              </p:nvPr>
            </p:nvGraphicFramePr>
            <p:xfrm>
              <a:off x="1" y="1261938"/>
              <a:ext cx="12190119" cy="4255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515">
                      <a:extLst>
                        <a:ext uri="{9D8B030D-6E8A-4147-A177-3AD203B41FA5}">
                          <a16:colId xmlns:a16="http://schemas.microsoft.com/office/drawing/2014/main" val="160830190"/>
                        </a:ext>
                      </a:extLst>
                    </a:gridCol>
                    <a:gridCol w="3458709">
                      <a:extLst>
                        <a:ext uri="{9D8B030D-6E8A-4147-A177-3AD203B41FA5}">
                          <a16:colId xmlns:a16="http://schemas.microsoft.com/office/drawing/2014/main" val="620669779"/>
                        </a:ext>
                      </a:extLst>
                    </a:gridCol>
                    <a:gridCol w="6540895">
                      <a:extLst>
                        <a:ext uri="{9D8B030D-6E8A-4147-A177-3AD203B41FA5}">
                          <a16:colId xmlns:a16="http://schemas.microsoft.com/office/drawing/2014/main" val="41444081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Feladat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Használt módszer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Módszer kifejtése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6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Normál eloszlású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Student t-próba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hu-HU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hu-HU" dirty="0"/>
                        </a:p>
                        <a:p>
                          <a:pPr algn="ctr"/>
                          <a:endParaRPr lang="hu-H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68565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Nem normál eloszlású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Mann-Whitney U-próba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(kétmintás t próba)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u-HU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 −á</m:t>
                                    </m:r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𝑡𝑙𝑎𝑔</m:t>
                                    </m:r>
                                  </m:num>
                                  <m:den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u-HU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822587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Páros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kétirányú variancia analízis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</a:t>
                          </a:r>
                          <a:r>
                            <a:rPr lang="pt-BR" b="0" dirty="0"/>
                            <a:t> A minták azonos populációba tartoznak-e?</a:t>
                          </a:r>
                          <a:endParaRPr lang="hu-HU" b="0" dirty="0"/>
                        </a:p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 </a:t>
                          </a:r>
                          <a:r>
                            <a:rPr lang="en-US" b="0" dirty="0" err="1"/>
                            <a:t>Melyik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minták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átlagai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különböznek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szignifikánsan</a:t>
                          </a:r>
                          <a:r>
                            <a:rPr lang="en-US" b="0" dirty="0"/>
                            <a:t>?</a:t>
                          </a:r>
                          <a:endParaRPr lang="hu-HU" b="0" dirty="0"/>
                        </a:p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 </a:t>
                          </a:r>
                          <a:r>
                            <a:rPr lang="en-US" b="0" dirty="0" err="1"/>
                            <a:t>mely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mintapárok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átlagai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közötti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eltérés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szignifikáns</a:t>
                          </a:r>
                          <a:endParaRPr 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42752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Túlélési görbék elemzése</a:t>
                          </a:r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Log-rank próba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két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csoport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közötti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mortalitási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arány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egymás</a:t>
                          </a:r>
                          <a:r>
                            <a:rPr lang="hu-H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konstanszorosa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431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6">
                <a:extLst>
                  <a:ext uri="{FF2B5EF4-FFF2-40B4-BE49-F238E27FC236}">
                    <a16:creationId xmlns:a16="http://schemas.microsoft.com/office/drawing/2014/main" id="{7FD310E6-B3A6-4EE5-BFCC-3BA31500C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153435"/>
                  </p:ext>
                </p:extLst>
              </p:nvPr>
            </p:nvGraphicFramePr>
            <p:xfrm>
              <a:off x="1" y="1261938"/>
              <a:ext cx="12190119" cy="4255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515">
                      <a:extLst>
                        <a:ext uri="{9D8B030D-6E8A-4147-A177-3AD203B41FA5}">
                          <a16:colId xmlns:a16="http://schemas.microsoft.com/office/drawing/2014/main" val="160830190"/>
                        </a:ext>
                      </a:extLst>
                    </a:gridCol>
                    <a:gridCol w="3458709">
                      <a:extLst>
                        <a:ext uri="{9D8B030D-6E8A-4147-A177-3AD203B41FA5}">
                          <a16:colId xmlns:a16="http://schemas.microsoft.com/office/drawing/2014/main" val="620669779"/>
                        </a:ext>
                      </a:extLst>
                    </a:gridCol>
                    <a:gridCol w="6540895">
                      <a:extLst>
                        <a:ext uri="{9D8B030D-6E8A-4147-A177-3AD203B41FA5}">
                          <a16:colId xmlns:a16="http://schemas.microsoft.com/office/drawing/2014/main" val="41444081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Feladat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Használt módszer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Módszer kifejtése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606253"/>
                      </a:ext>
                    </a:extLst>
                  </a:tr>
                  <a:tr h="11674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Normál eloszlású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Student t-próba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6580" t="-34375" r="-186" b="-240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8565664"/>
                      </a:ext>
                    </a:extLst>
                  </a:tr>
                  <a:tr h="11623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Nem normál eloszlású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Mann-Whitney U-próba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(kétmintás t próba)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6580" t="-135079" r="-186" b="-14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225877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b="1" dirty="0">
                              <a:solidFill>
                                <a:schemeClr val="bg1"/>
                              </a:solidFill>
                            </a:rPr>
                            <a:t>Páros adatok</a:t>
                          </a:r>
                          <a:endParaRPr 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dirty="0"/>
                            <a:t>kétirányú variancia analízis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</a:t>
                          </a:r>
                          <a:r>
                            <a:rPr lang="pt-BR" b="0" dirty="0"/>
                            <a:t> A minták azonos populációba tartoznak-e?</a:t>
                          </a:r>
                          <a:endParaRPr lang="hu-HU" b="0" dirty="0"/>
                        </a:p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 </a:t>
                          </a:r>
                          <a:r>
                            <a:rPr lang="en-US" b="0" dirty="0" err="1"/>
                            <a:t>Melyik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minták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átlagai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különböznek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szignifikánsan</a:t>
                          </a:r>
                          <a:r>
                            <a:rPr lang="en-US" b="0" dirty="0"/>
                            <a:t>?</a:t>
                          </a:r>
                          <a:endParaRPr lang="hu-HU" b="0" dirty="0"/>
                        </a:p>
                        <a:p>
                          <a:pPr marL="342900" indent="-342900" algn="l">
                            <a:buAutoNum type="arabicPeriod"/>
                          </a:pPr>
                          <a:r>
                            <a:rPr lang="hu-HU" b="0" dirty="0"/>
                            <a:t>H0 = </a:t>
                          </a:r>
                          <a:r>
                            <a:rPr lang="en-US" b="0" dirty="0" err="1"/>
                            <a:t>mely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mintapárok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átlagai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közötti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eltérés</a:t>
                          </a:r>
                          <a:r>
                            <a:rPr lang="en-US" b="0" dirty="0"/>
                            <a:t> </a:t>
                          </a:r>
                          <a:r>
                            <a:rPr lang="en-US" b="0" dirty="0" err="1"/>
                            <a:t>szignifikáns</a:t>
                          </a:r>
                          <a:endParaRPr 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427520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u-HU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Túlélési görbék elemzése</a:t>
                          </a:r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Log-rank próba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két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csoport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közötti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mortalitási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arány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egymás</a:t>
                          </a:r>
                          <a:r>
                            <a:rPr lang="hu-H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konstanszorosa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431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A77464-5F09-4527-905F-A5B1721DB575}"/>
              </a:ext>
            </a:extLst>
          </p:cNvPr>
          <p:cNvSpPr txBox="1"/>
          <p:nvPr/>
        </p:nvSpPr>
        <p:spPr>
          <a:xfrm>
            <a:off x="465239" y="441175"/>
            <a:ext cx="97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P &lt; 0,05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D1EB0-8F43-4522-B610-C47ADE9DACE1}"/>
              </a:ext>
            </a:extLst>
          </p:cNvPr>
          <p:cNvSpPr txBox="1"/>
          <p:nvPr/>
        </p:nvSpPr>
        <p:spPr>
          <a:xfrm>
            <a:off x="7625511" y="1690597"/>
            <a:ext cx="2347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x- valvált a mintában</a:t>
            </a:r>
          </a:p>
          <a:p>
            <a:r>
              <a:rPr lang="hu-HU" sz="1600" dirty="0"/>
              <a:t>s – becsült szórás</a:t>
            </a:r>
          </a:p>
          <a:p>
            <a:r>
              <a:rPr lang="hu-HU" sz="1600" dirty="0"/>
              <a:t>m – a nullhipotézis értéke</a:t>
            </a:r>
          </a:p>
          <a:p>
            <a:r>
              <a:rPr lang="hu-HU" sz="1600" dirty="0"/>
              <a:t>n- minta elemszáma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06043-A432-4DC5-8D0A-F2CC086987AE}"/>
                  </a:ext>
                </a:extLst>
              </p:cNvPr>
              <p:cNvSpPr txBox="1"/>
              <p:nvPr/>
            </p:nvSpPr>
            <p:spPr>
              <a:xfrm>
                <a:off x="7625511" y="2802318"/>
                <a:ext cx="23477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hu-HU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sz="1600" dirty="0"/>
                  <a:t> - valvált a mintában</a:t>
                </a:r>
              </a:p>
              <a:p>
                <a:r>
                  <a:rPr lang="hu-HU" sz="1600" dirty="0"/>
                  <a:t>s –szórás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06043-A432-4DC5-8D0A-F2CC08698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511" y="2802318"/>
                <a:ext cx="2347782" cy="584775"/>
              </a:xfrm>
              <a:prstGeom prst="rect">
                <a:avLst/>
              </a:prstGeom>
              <a:blipFill>
                <a:blip r:embed="rId4"/>
                <a:stretch>
                  <a:fillRect l="-1558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A030CE-9C47-49E3-BA7C-30896F892582}"/>
                  </a:ext>
                </a:extLst>
              </p:cNvPr>
              <p:cNvSpPr txBox="1"/>
              <p:nvPr/>
            </p:nvSpPr>
            <p:spPr>
              <a:xfrm>
                <a:off x="7625511" y="3375430"/>
                <a:ext cx="44336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600" dirty="0"/>
                  <a:t>0,05 szignifikancia szint mellett ha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hu-HU" sz="1600" b="0" i="1" smtClean="0">
                        <a:latin typeface="Cambria Math" panose="02040503050406030204" pitchFamily="18" charset="0"/>
                      </a:rPr>
                      <m:t>&gt;1,96</m:t>
                    </m:r>
                  </m:oMath>
                </a14:m>
                <a:r>
                  <a:rPr lang="hu-HU" sz="1600" dirty="0"/>
                  <a:t> akkor a két minta között szignifikáns különbség van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A030CE-9C47-49E3-BA7C-30896F892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511" y="3375430"/>
                <a:ext cx="4433654" cy="584775"/>
              </a:xfrm>
              <a:prstGeom prst="rect">
                <a:avLst/>
              </a:prstGeom>
              <a:blipFill>
                <a:blip r:embed="rId5"/>
                <a:stretch>
                  <a:fillRect l="-825" t="-3125" r="-11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F0DBCF-D7CF-4916-BABD-7BC03E38B177}"/>
              </a:ext>
            </a:extLst>
          </p:cNvPr>
          <p:cNvSpPr txBox="1"/>
          <p:nvPr/>
        </p:nvSpPr>
        <p:spPr>
          <a:xfrm>
            <a:off x="4257964" y="6486998"/>
            <a:ext cx="793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varianciaanalízis</a:t>
            </a:r>
            <a:r>
              <a:rPr lang="hu-HU" dirty="0"/>
              <a:t> - </a:t>
            </a:r>
            <a:r>
              <a:rPr lang="en-US" dirty="0" err="1"/>
              <a:t>egyező</a:t>
            </a:r>
            <a:r>
              <a:rPr lang="en-US" dirty="0"/>
              <a:t> </a:t>
            </a:r>
            <a:r>
              <a:rPr lang="en-US" dirty="0" err="1"/>
              <a:t>szórású</a:t>
            </a:r>
            <a:r>
              <a:rPr lang="en-US" dirty="0"/>
              <a:t>, </a:t>
            </a:r>
            <a:r>
              <a:rPr lang="en-US" dirty="0" err="1"/>
              <a:t>normális</a:t>
            </a:r>
            <a:r>
              <a:rPr lang="en-US" dirty="0"/>
              <a:t> </a:t>
            </a:r>
            <a:r>
              <a:rPr lang="en-US" dirty="0" err="1"/>
              <a:t>eloszlású</a:t>
            </a:r>
            <a:r>
              <a:rPr lang="en-US" dirty="0"/>
              <a:t> </a:t>
            </a:r>
            <a:r>
              <a:rPr lang="en-US" dirty="0" err="1"/>
              <a:t>csoport</a:t>
            </a:r>
            <a:r>
              <a:rPr lang="en-US" dirty="0"/>
              <a:t> </a:t>
            </a:r>
            <a:r>
              <a:rPr lang="en-US" dirty="0" err="1"/>
              <a:t>átlagának</a:t>
            </a:r>
            <a:r>
              <a:rPr lang="en-US" dirty="0"/>
              <a:t> </a:t>
            </a:r>
            <a:r>
              <a:rPr lang="en-US" dirty="0" err="1"/>
              <a:t>összevetés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279388" y="14758"/>
            <a:ext cx="3912611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Populáció  pontozása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4862F-6BCD-4D1F-98BF-5333D06EEF57}"/>
              </a:ext>
            </a:extLst>
          </p:cNvPr>
          <p:cNvSpPr txBox="1"/>
          <p:nvPr/>
        </p:nvSpPr>
        <p:spPr>
          <a:xfrm>
            <a:off x="8339378" y="1826532"/>
            <a:ext cx="3012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dirty="0"/>
              <a:t>az eredmények azt mutatják, hogy az FVB/N egerek elhízását hiperglikémia, hiperinzulinémia és csökkent glükóztolerancia kíséri, ami inzulinrezisztenciára utal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A9CDB-4282-45A4-BA9A-BD0B8AF546FD}"/>
              </a:ext>
            </a:extLst>
          </p:cNvPr>
          <p:cNvSpPr txBox="1"/>
          <p:nvPr/>
        </p:nvSpPr>
        <p:spPr>
          <a:xfrm>
            <a:off x="8188547" y="4327302"/>
            <a:ext cx="3736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dirty="0"/>
              <a:t>túlsúlyos és elhízott egyénekből származó emberi zsírszövet magasabb pontszámot mutat, mint a nem elhízott egyének zsírszövete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C72BD32-D0DE-4B28-BC84-EC39AB18E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8"/>
            <a:ext cx="8056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A534CCF9-08B8-4C6B-8165-D3984A0C7C45}"/>
              </a:ext>
            </a:extLst>
          </p:cNvPr>
          <p:cNvSpPr/>
          <p:nvPr/>
        </p:nvSpPr>
        <p:spPr>
          <a:xfrm rot="10800000">
            <a:off x="8593424" y="-29393"/>
            <a:ext cx="3598576" cy="1247179"/>
          </a:xfrm>
          <a:prstGeom prst="snip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C9FCB-B2B5-4DA8-BC52-55BB66C873A5}"/>
              </a:ext>
            </a:extLst>
          </p:cNvPr>
          <p:cNvSpPr/>
          <p:nvPr/>
        </p:nvSpPr>
        <p:spPr>
          <a:xfrm>
            <a:off x="248682" y="295564"/>
            <a:ext cx="2531464" cy="1320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48497-FEBF-444C-96B8-90567CA7DADB}"/>
              </a:ext>
            </a:extLst>
          </p:cNvPr>
          <p:cNvSpPr txBox="1">
            <a:spLocks/>
          </p:cNvSpPr>
          <p:nvPr/>
        </p:nvSpPr>
        <p:spPr>
          <a:xfrm>
            <a:off x="8593424" y="14758"/>
            <a:ext cx="3598575" cy="108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hu-HU" b="1" dirty="0">
                <a:solidFill>
                  <a:schemeClr val="bg1"/>
                </a:solidFill>
              </a:rPr>
              <a:t>Populáció túlélése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6FEC7AC-59A5-40A9-B971-21F333022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718"/>
            <a:ext cx="8003358" cy="4019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A7F4F-5F13-4515-AEBC-2D988161CB64}"/>
              </a:ext>
            </a:extLst>
          </p:cNvPr>
          <p:cNvSpPr txBox="1"/>
          <p:nvPr/>
        </p:nvSpPr>
        <p:spPr>
          <a:xfrm flipH="1">
            <a:off x="7505676" y="5864253"/>
            <a:ext cx="441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LFD</a:t>
            </a:r>
            <a:r>
              <a:rPr lang="hu-HU" dirty="0"/>
              <a:t> – diétáztatott</a:t>
            </a:r>
          </a:p>
          <a:p>
            <a:r>
              <a:rPr lang="hu-HU" b="1" dirty="0"/>
              <a:t>HFD Obese  </a:t>
            </a:r>
            <a:r>
              <a:rPr lang="hu-HU" dirty="0"/>
              <a:t>- hízlaló étrenden és elhízott</a:t>
            </a:r>
          </a:p>
          <a:p>
            <a:r>
              <a:rPr lang="hu-HU" b="1" dirty="0"/>
              <a:t>HFD Lean </a:t>
            </a:r>
            <a:r>
              <a:rPr lang="hu-HU" dirty="0"/>
              <a:t>– hízlaló étrenden és nem hízott 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A9CDB-4282-45A4-BA9A-BD0B8AF546FD}"/>
              </a:ext>
            </a:extLst>
          </p:cNvPr>
          <p:cNvSpPr txBox="1"/>
          <p:nvPr/>
        </p:nvSpPr>
        <p:spPr>
          <a:xfrm>
            <a:off x="8593424" y="3527644"/>
            <a:ext cx="2941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hu-HU" dirty="0"/>
              <a:t>HFD-Lean és LFD egerek között alacsony különbség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C858F6-DB93-4171-BF58-BC1D5D041DCE}"/>
              </a:ext>
            </a:extLst>
          </p:cNvPr>
          <p:cNvCxnSpPr>
            <a:stCxn id="15" idx="1"/>
          </p:cNvCxnSpPr>
          <p:nvPr/>
        </p:nvCxnSpPr>
        <p:spPr>
          <a:xfrm flipH="1">
            <a:off x="6759019" y="3850810"/>
            <a:ext cx="1834405" cy="9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D73B13-4A0E-4ED3-B982-D5B029DF473F}"/>
              </a:ext>
            </a:extLst>
          </p:cNvPr>
          <p:cNvSpPr txBox="1"/>
          <p:nvPr/>
        </p:nvSpPr>
        <p:spPr>
          <a:xfrm>
            <a:off x="8593424" y="4510519"/>
            <a:ext cx="3598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Nőtt az incidencia aránya és a mellrák esetszáma is, így nem feltétlen köthető az elhízáshoz.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4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1845</Words>
  <Application>Microsoft Office PowerPoint</Application>
  <PresentationFormat>Widescreen</PresentationFormat>
  <Paragraphs>195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Open Sans</vt:lpstr>
      <vt:lpstr>Open Sans Light</vt:lpstr>
      <vt:lpstr>2_Office Theme</vt:lpstr>
      <vt:lpstr>4_Office Theme</vt:lpstr>
      <vt:lpstr>3_Office Theme</vt:lpstr>
      <vt:lpstr>PowerPoint Presentation</vt:lpstr>
      <vt:lpstr>PowerPoint Presentation</vt:lpstr>
      <vt:lpstr>Téma – vizsgálat menete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bibliográfia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Sándor Burian</cp:lastModifiedBy>
  <cp:revision>228</cp:revision>
  <cp:lastPrinted>2019-02-21T16:11:42Z</cp:lastPrinted>
  <dcterms:created xsi:type="dcterms:W3CDTF">2019-01-21T14:36:44Z</dcterms:created>
  <dcterms:modified xsi:type="dcterms:W3CDTF">2021-12-02T14:28:58Z</dcterms:modified>
</cp:coreProperties>
</file>